
<file path=[Content_Types].xml><?xml version="1.0" encoding="utf-8"?>
<Types xmlns="http://schemas.openxmlformats.org/package/2006/content-types">
  <Default ContentType="application/x-fontdata" Extension="fntdata"/>
  <Default ContentType="image/jpeg" Extension="jpeg"/>
  <Default ContentType="video/mp4" Extension="mp4"/>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Lst>
  <p:sldSz cx="18288000" cy="10287000"/>
  <p:notesSz cx="6858000" cy="9144000"/>
  <p:embeddedFontLst>
    <p:embeddedFont>
      <p:font typeface="Inter" charset="1" panose="020B0502030000000004"/>
      <p:regular r:id="rId12"/>
    </p:embeddedFont>
    <p:embeddedFont>
      <p:font typeface="Garet Bold" charset="1" panose="00000000000000000000"/>
      <p:regular r:id="rId1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fonts/font12.fntdata" Type="http://schemas.openxmlformats.org/officeDocument/2006/relationships/font"/><Relationship Id="rId13" Target="fonts/font13.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13.png" Type="http://schemas.openxmlformats.org/officeDocument/2006/relationships/image"/><Relationship Id="rId5" Target="../media/image14.svg" Type="http://schemas.openxmlformats.org/officeDocument/2006/relationships/image"/><Relationship Id="rId6" Target="../media/image15.png" Type="http://schemas.openxmlformats.org/officeDocument/2006/relationships/image"/><Relationship Id="rId7" Target="../media/image16.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svg" Type="http://schemas.openxmlformats.org/officeDocument/2006/relationships/image"/><Relationship Id="rId4" Target="../media/image19.png" Type="http://schemas.openxmlformats.org/officeDocument/2006/relationships/image"/><Relationship Id="rId5" Target="../media/image20.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jpeg" Type="http://schemas.openxmlformats.org/officeDocument/2006/relationships/image"/><Relationship Id="rId3" Target="../media/VAGipkgRfzI.mp4" Type="http://schemas.openxmlformats.org/officeDocument/2006/relationships/video"/><Relationship Id="rId4" Target="../media/VAGipkgRfzI.mp4" Type="http://schemas.microsoft.com/office/2007/relationships/media"/></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 Id="rId3" Target="../media/image23.sv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 Id="rId6" Target="../media/image1.png" Type="http://schemas.openxmlformats.org/officeDocument/2006/relationships/image"/><Relationship Id="rId7" Target="../media/image2.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171717"/>
        </a:solidFill>
      </p:bgPr>
    </p:bg>
    <p:spTree>
      <p:nvGrpSpPr>
        <p:cNvPr id="1" name=""/>
        <p:cNvGrpSpPr/>
        <p:nvPr/>
      </p:nvGrpSpPr>
      <p:grpSpPr>
        <a:xfrm>
          <a:off x="0" y="0"/>
          <a:ext cx="0" cy="0"/>
          <a:chOff x="0" y="0"/>
          <a:chExt cx="0" cy="0"/>
        </a:xfrm>
      </p:grpSpPr>
      <p:sp>
        <p:nvSpPr>
          <p:cNvPr name="Freeform 2" id="2"/>
          <p:cNvSpPr/>
          <p:nvPr/>
        </p:nvSpPr>
        <p:spPr>
          <a:xfrm flipH="false" flipV="false" rot="0">
            <a:off x="-1415274" y="3703559"/>
            <a:ext cx="9115816" cy="9149085"/>
          </a:xfrm>
          <a:custGeom>
            <a:avLst/>
            <a:gdLst/>
            <a:ahLst/>
            <a:cxnLst/>
            <a:rect r="r" b="b" t="t" l="l"/>
            <a:pathLst>
              <a:path h="9149085" w="9115816">
                <a:moveTo>
                  <a:pt x="0" y="0"/>
                </a:moveTo>
                <a:lnTo>
                  <a:pt x="9115815" y="0"/>
                </a:lnTo>
                <a:lnTo>
                  <a:pt x="9115815" y="9149085"/>
                </a:lnTo>
                <a:lnTo>
                  <a:pt x="0" y="914908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66961">
            <a:off x="12714396" y="3440228"/>
            <a:ext cx="6316550" cy="7207681"/>
          </a:xfrm>
          <a:custGeom>
            <a:avLst/>
            <a:gdLst/>
            <a:ahLst/>
            <a:cxnLst/>
            <a:rect r="r" b="b" t="t" l="l"/>
            <a:pathLst>
              <a:path h="7207681" w="6316550">
                <a:moveTo>
                  <a:pt x="0" y="0"/>
                </a:moveTo>
                <a:lnTo>
                  <a:pt x="6316550" y="0"/>
                </a:lnTo>
                <a:lnTo>
                  <a:pt x="6316550" y="7207681"/>
                </a:lnTo>
                <a:lnTo>
                  <a:pt x="0" y="720768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136528">
            <a:off x="8246275" y="4305179"/>
            <a:ext cx="3261914" cy="4114800"/>
          </a:xfrm>
          <a:custGeom>
            <a:avLst/>
            <a:gdLst/>
            <a:ahLst/>
            <a:cxnLst/>
            <a:rect r="r" b="b" t="t" l="l"/>
            <a:pathLst>
              <a:path h="4114800" w="3261914">
                <a:moveTo>
                  <a:pt x="0" y="0"/>
                </a:moveTo>
                <a:lnTo>
                  <a:pt x="3261915" y="0"/>
                </a:lnTo>
                <a:lnTo>
                  <a:pt x="3261915"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5" id="5"/>
          <p:cNvSpPr txBox="true"/>
          <p:nvPr/>
        </p:nvSpPr>
        <p:spPr>
          <a:xfrm rot="0">
            <a:off x="6815861" y="952500"/>
            <a:ext cx="4656278" cy="589915"/>
          </a:xfrm>
          <a:prstGeom prst="rect">
            <a:avLst/>
          </a:prstGeom>
        </p:spPr>
        <p:txBody>
          <a:bodyPr anchor="t" rtlCol="false" tIns="0" lIns="0" bIns="0" rIns="0">
            <a:spAutoFit/>
          </a:bodyPr>
          <a:lstStyle/>
          <a:p>
            <a:pPr algn="ctr">
              <a:lnSpc>
                <a:spcPts val="4759"/>
              </a:lnSpc>
              <a:spcBef>
                <a:spcPct val="0"/>
              </a:spcBef>
            </a:pPr>
            <a:r>
              <a:rPr lang="en-US" sz="3399">
                <a:solidFill>
                  <a:srgbClr val="F1EEEA"/>
                </a:solidFill>
                <a:latin typeface="Inter"/>
                <a:ea typeface="Inter"/>
                <a:cs typeface="Inter"/>
                <a:sym typeface="Inter"/>
              </a:rPr>
              <a:t>Building a</a:t>
            </a:r>
          </a:p>
        </p:txBody>
      </p:sp>
      <p:sp>
        <p:nvSpPr>
          <p:cNvPr name="TextBox 6" id="6"/>
          <p:cNvSpPr txBox="true"/>
          <p:nvPr/>
        </p:nvSpPr>
        <p:spPr>
          <a:xfrm rot="0">
            <a:off x="5908530" y="9201150"/>
            <a:ext cx="7937405" cy="869949"/>
          </a:xfrm>
          <a:prstGeom prst="rect">
            <a:avLst/>
          </a:prstGeom>
        </p:spPr>
        <p:txBody>
          <a:bodyPr anchor="t" rtlCol="false" tIns="0" lIns="0" bIns="0" rIns="0">
            <a:spAutoFit/>
          </a:bodyPr>
          <a:lstStyle/>
          <a:p>
            <a:pPr algn="ctr">
              <a:lnSpc>
                <a:spcPts val="3500"/>
              </a:lnSpc>
            </a:pPr>
            <a:r>
              <a:rPr lang="en-US" sz="2500">
                <a:solidFill>
                  <a:srgbClr val="F1EEEA"/>
                </a:solidFill>
                <a:latin typeface="Inter"/>
                <a:ea typeface="Inter"/>
                <a:cs typeface="Inter"/>
                <a:sym typeface="Inter"/>
              </a:rPr>
              <a:t>Maine Isasi, Sanjo Joy, Pablo Gallegos, </a:t>
            </a:r>
          </a:p>
          <a:p>
            <a:pPr algn="ctr">
              <a:lnSpc>
                <a:spcPts val="3500"/>
              </a:lnSpc>
              <a:spcBef>
                <a:spcPct val="0"/>
              </a:spcBef>
            </a:pPr>
            <a:r>
              <a:rPr lang="en-US" sz="2500">
                <a:solidFill>
                  <a:srgbClr val="F1EEEA"/>
                </a:solidFill>
                <a:latin typeface="Inter"/>
                <a:ea typeface="Inter"/>
                <a:cs typeface="Inter"/>
                <a:sym typeface="Inter"/>
              </a:rPr>
              <a:t>Margarida Pereira, Isaac Chaljub</a:t>
            </a:r>
          </a:p>
        </p:txBody>
      </p:sp>
      <p:sp>
        <p:nvSpPr>
          <p:cNvPr name="TextBox 7" id="7"/>
          <p:cNvSpPr txBox="true"/>
          <p:nvPr/>
        </p:nvSpPr>
        <p:spPr>
          <a:xfrm rot="0">
            <a:off x="2415329" y="1361440"/>
            <a:ext cx="13457341" cy="1625599"/>
          </a:xfrm>
          <a:prstGeom prst="rect">
            <a:avLst/>
          </a:prstGeom>
        </p:spPr>
        <p:txBody>
          <a:bodyPr anchor="t" rtlCol="false" tIns="0" lIns="0" bIns="0" rIns="0">
            <a:spAutoFit/>
          </a:bodyPr>
          <a:lstStyle/>
          <a:p>
            <a:pPr algn="ctr" marL="0" indent="0" lvl="0">
              <a:lnSpc>
                <a:spcPts val="13300"/>
              </a:lnSpc>
              <a:spcBef>
                <a:spcPct val="0"/>
              </a:spcBef>
            </a:pPr>
            <a:r>
              <a:rPr lang="en-US" b="true" sz="9500" spc="-617">
                <a:solidFill>
                  <a:srgbClr val="F1EEEA"/>
                </a:solidFill>
                <a:latin typeface="Garet Bold"/>
                <a:ea typeface="Garet Bold"/>
                <a:cs typeface="Garet Bold"/>
                <a:sym typeface="Garet Bold"/>
              </a:rPr>
              <a:t>Financial Tool Web-App</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1EEEA"/>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5575231"/>
            <a:ext cx="9491413" cy="6385132"/>
          </a:xfrm>
          <a:custGeom>
            <a:avLst/>
            <a:gdLst/>
            <a:ahLst/>
            <a:cxnLst/>
            <a:rect r="r" b="b" t="t" l="l"/>
            <a:pathLst>
              <a:path h="6385132" w="9491413">
                <a:moveTo>
                  <a:pt x="0" y="0"/>
                </a:moveTo>
                <a:lnTo>
                  <a:pt x="9491413" y="0"/>
                </a:lnTo>
                <a:lnTo>
                  <a:pt x="9491413" y="6385133"/>
                </a:lnTo>
                <a:lnTo>
                  <a:pt x="0" y="638513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2674437" y="5143500"/>
            <a:ext cx="4366558" cy="4654277"/>
          </a:xfrm>
          <a:custGeom>
            <a:avLst/>
            <a:gdLst/>
            <a:ahLst/>
            <a:cxnLst/>
            <a:rect r="r" b="b" t="t" l="l"/>
            <a:pathLst>
              <a:path h="4654277" w="4366558">
                <a:moveTo>
                  <a:pt x="0" y="0"/>
                </a:moveTo>
                <a:lnTo>
                  <a:pt x="4366558" y="0"/>
                </a:lnTo>
                <a:lnTo>
                  <a:pt x="4366558" y="4654277"/>
                </a:lnTo>
                <a:lnTo>
                  <a:pt x="0" y="465427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13362145" y="1020644"/>
            <a:ext cx="3796800" cy="472506"/>
          </a:xfrm>
          <a:prstGeom prst="rect">
            <a:avLst/>
          </a:prstGeom>
        </p:spPr>
        <p:txBody>
          <a:bodyPr anchor="t" rtlCol="false" tIns="0" lIns="0" bIns="0" rIns="0">
            <a:spAutoFit/>
          </a:bodyPr>
          <a:lstStyle/>
          <a:p>
            <a:pPr algn="r">
              <a:lnSpc>
                <a:spcPts val="3881"/>
              </a:lnSpc>
              <a:spcBef>
                <a:spcPct val="0"/>
              </a:spcBef>
            </a:pPr>
            <a:r>
              <a:rPr lang="en-US" sz="2772">
                <a:solidFill>
                  <a:srgbClr val="171717"/>
                </a:solidFill>
                <a:latin typeface="Inter"/>
                <a:ea typeface="Inter"/>
                <a:cs typeface="Inter"/>
                <a:sym typeface="Inter"/>
              </a:rPr>
              <a:t>Project</a:t>
            </a:r>
          </a:p>
        </p:txBody>
      </p:sp>
      <p:sp>
        <p:nvSpPr>
          <p:cNvPr name="TextBox 5" id="5"/>
          <p:cNvSpPr txBox="true"/>
          <p:nvPr/>
        </p:nvSpPr>
        <p:spPr>
          <a:xfrm rot="0">
            <a:off x="1028700" y="971550"/>
            <a:ext cx="8291285" cy="1746250"/>
          </a:xfrm>
          <a:prstGeom prst="rect">
            <a:avLst/>
          </a:prstGeom>
        </p:spPr>
        <p:txBody>
          <a:bodyPr anchor="t" rtlCol="false" tIns="0" lIns="0" bIns="0" rIns="0">
            <a:spAutoFit/>
          </a:bodyPr>
          <a:lstStyle/>
          <a:p>
            <a:pPr algn="just">
              <a:lnSpc>
                <a:spcPts val="3500"/>
              </a:lnSpc>
              <a:spcBef>
                <a:spcPct val="0"/>
              </a:spcBef>
            </a:pPr>
            <a:r>
              <a:rPr lang="en-US" sz="2500">
                <a:solidFill>
                  <a:srgbClr val="171717"/>
                </a:solidFill>
                <a:latin typeface="Inter"/>
                <a:ea typeface="Inter"/>
                <a:cs typeface="Inter"/>
                <a:sym typeface="Inter"/>
              </a:rPr>
              <a:t>We developed an intuitive, easy to use web app that can be accessed from any device at any given moment. Our goal is to democratize access to financial information, which can be intimidating to some people</a:t>
            </a:r>
          </a:p>
        </p:txBody>
      </p:sp>
      <p:sp>
        <p:nvSpPr>
          <p:cNvPr name="TextBox 6" id="6"/>
          <p:cNvSpPr txBox="true"/>
          <p:nvPr/>
        </p:nvSpPr>
        <p:spPr>
          <a:xfrm rot="0">
            <a:off x="1028700" y="3032198"/>
            <a:ext cx="7901871" cy="1746250"/>
          </a:xfrm>
          <a:prstGeom prst="rect">
            <a:avLst/>
          </a:prstGeom>
        </p:spPr>
        <p:txBody>
          <a:bodyPr anchor="t" rtlCol="false" tIns="0" lIns="0" bIns="0" rIns="0">
            <a:spAutoFit/>
          </a:bodyPr>
          <a:lstStyle/>
          <a:p>
            <a:pPr algn="just">
              <a:lnSpc>
                <a:spcPts val="3500"/>
              </a:lnSpc>
              <a:spcBef>
                <a:spcPct val="0"/>
              </a:spcBef>
            </a:pPr>
            <a:r>
              <a:rPr lang="en-US" sz="2500">
                <a:solidFill>
                  <a:srgbClr val="171717"/>
                </a:solidFill>
                <a:latin typeface="Inter"/>
                <a:ea typeface="Inter"/>
                <a:cs typeface="Inter"/>
                <a:sym typeface="Inter"/>
              </a:rPr>
              <a:t>We developed a predictive model and an algorithmic strategy tool for the users. Everything runs smoothly in the background using Python while Streamlit integrates the frontend of the project</a:t>
            </a:r>
          </a:p>
        </p:txBody>
      </p:sp>
      <p:sp>
        <p:nvSpPr>
          <p:cNvPr name="TextBox 7" id="7"/>
          <p:cNvSpPr txBox="true"/>
          <p:nvPr/>
        </p:nvSpPr>
        <p:spPr>
          <a:xfrm rot="0">
            <a:off x="9223595" y="1811011"/>
            <a:ext cx="8035705" cy="1671721"/>
          </a:xfrm>
          <a:prstGeom prst="rect">
            <a:avLst/>
          </a:prstGeom>
        </p:spPr>
        <p:txBody>
          <a:bodyPr anchor="t" rtlCol="false" tIns="0" lIns="0" bIns="0" rIns="0">
            <a:spAutoFit/>
          </a:bodyPr>
          <a:lstStyle/>
          <a:p>
            <a:pPr algn="r" marL="0" indent="0" lvl="0">
              <a:lnSpc>
                <a:spcPts val="12399"/>
              </a:lnSpc>
            </a:pPr>
            <a:r>
              <a:rPr lang="en-US" b="true" sz="13052" spc="-848">
                <a:solidFill>
                  <a:srgbClr val="171717"/>
                </a:solidFill>
                <a:latin typeface="Garet Bold"/>
                <a:ea typeface="Garet Bold"/>
                <a:cs typeface="Garet Bold"/>
                <a:sym typeface="Garet Bold"/>
              </a:rPr>
              <a:t>Overview</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171717"/>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5508552"/>
            <a:ext cx="7128037" cy="5883870"/>
          </a:xfrm>
          <a:custGeom>
            <a:avLst/>
            <a:gdLst/>
            <a:ahLst/>
            <a:cxnLst/>
            <a:rect r="r" b="b" t="t" l="l"/>
            <a:pathLst>
              <a:path h="5883870" w="7128037">
                <a:moveTo>
                  <a:pt x="0" y="0"/>
                </a:moveTo>
                <a:lnTo>
                  <a:pt x="7128037" y="0"/>
                </a:lnTo>
                <a:lnTo>
                  <a:pt x="7128037" y="5883870"/>
                </a:lnTo>
                <a:lnTo>
                  <a:pt x="0" y="588387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3100345" y="1028700"/>
            <a:ext cx="4071839" cy="4071839"/>
          </a:xfrm>
          <a:custGeom>
            <a:avLst/>
            <a:gdLst/>
            <a:ahLst/>
            <a:cxnLst/>
            <a:rect r="r" b="b" t="t" l="l"/>
            <a:pathLst>
              <a:path h="4071839" w="4071839">
                <a:moveTo>
                  <a:pt x="0" y="0"/>
                </a:moveTo>
                <a:lnTo>
                  <a:pt x="4071840" y="0"/>
                </a:lnTo>
                <a:lnTo>
                  <a:pt x="4071840" y="4071839"/>
                </a:lnTo>
                <a:lnTo>
                  <a:pt x="0" y="407183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8915358" y="1369867"/>
            <a:ext cx="3725605" cy="3773633"/>
          </a:xfrm>
          <a:custGeom>
            <a:avLst/>
            <a:gdLst/>
            <a:ahLst/>
            <a:cxnLst/>
            <a:rect r="r" b="b" t="t" l="l"/>
            <a:pathLst>
              <a:path h="3773633" w="3725605">
                <a:moveTo>
                  <a:pt x="0" y="0"/>
                </a:moveTo>
                <a:lnTo>
                  <a:pt x="3725605" y="0"/>
                </a:lnTo>
                <a:lnTo>
                  <a:pt x="3725605" y="3773633"/>
                </a:lnTo>
                <a:lnTo>
                  <a:pt x="0" y="377363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5" id="5"/>
          <p:cNvSpPr txBox="true"/>
          <p:nvPr/>
        </p:nvSpPr>
        <p:spPr>
          <a:xfrm rot="0">
            <a:off x="1028700" y="1856740"/>
            <a:ext cx="8930405" cy="3243346"/>
          </a:xfrm>
          <a:prstGeom prst="rect">
            <a:avLst/>
          </a:prstGeom>
        </p:spPr>
        <p:txBody>
          <a:bodyPr anchor="t" rtlCol="false" tIns="0" lIns="0" bIns="0" rIns="0">
            <a:spAutoFit/>
          </a:bodyPr>
          <a:lstStyle/>
          <a:p>
            <a:pPr algn="l" marL="0" indent="0" lvl="0">
              <a:lnSpc>
                <a:spcPts val="12399"/>
              </a:lnSpc>
              <a:spcBef>
                <a:spcPct val="0"/>
              </a:spcBef>
            </a:pPr>
            <a:r>
              <a:rPr lang="en-US" b="true" sz="13052" spc="-848">
                <a:solidFill>
                  <a:srgbClr val="F1EEEA"/>
                </a:solidFill>
                <a:latin typeface="Garet Bold"/>
                <a:ea typeface="Garet Bold"/>
                <a:cs typeface="Garet Bold"/>
                <a:sym typeface="Garet Bold"/>
              </a:rPr>
              <a:t>Data handling</a:t>
            </a:r>
          </a:p>
        </p:txBody>
      </p:sp>
      <p:sp>
        <p:nvSpPr>
          <p:cNvPr name="TextBox 6" id="6"/>
          <p:cNvSpPr txBox="true"/>
          <p:nvPr/>
        </p:nvSpPr>
        <p:spPr>
          <a:xfrm rot="0">
            <a:off x="8915358" y="5451402"/>
            <a:ext cx="8584814" cy="1746250"/>
          </a:xfrm>
          <a:prstGeom prst="rect">
            <a:avLst/>
          </a:prstGeom>
        </p:spPr>
        <p:txBody>
          <a:bodyPr anchor="t" rtlCol="false" tIns="0" lIns="0" bIns="0" rIns="0">
            <a:spAutoFit/>
          </a:bodyPr>
          <a:lstStyle/>
          <a:p>
            <a:pPr algn="just">
              <a:lnSpc>
                <a:spcPts val="3500"/>
              </a:lnSpc>
              <a:spcBef>
                <a:spcPct val="0"/>
              </a:spcBef>
            </a:pPr>
            <a:r>
              <a:rPr lang="en-US" sz="2500">
                <a:solidFill>
                  <a:srgbClr val="F1EEEA"/>
                </a:solidFill>
                <a:latin typeface="Inter"/>
                <a:ea typeface="Inter"/>
                <a:cs typeface="Inter"/>
                <a:sym typeface="Inter"/>
              </a:rPr>
              <a:t>ETL preprocessing was separated in batch and streaming sources, performing cleaning, missing value handling, and merging of the data to serve it in a format that could be used throughout the application.</a:t>
            </a:r>
          </a:p>
        </p:txBody>
      </p:sp>
      <p:sp>
        <p:nvSpPr>
          <p:cNvPr name="TextBox 7" id="7"/>
          <p:cNvSpPr txBox="true"/>
          <p:nvPr/>
        </p:nvSpPr>
        <p:spPr>
          <a:xfrm rot="0">
            <a:off x="8915358" y="7512050"/>
            <a:ext cx="8584814" cy="1746250"/>
          </a:xfrm>
          <a:prstGeom prst="rect">
            <a:avLst/>
          </a:prstGeom>
        </p:spPr>
        <p:txBody>
          <a:bodyPr anchor="t" rtlCol="false" tIns="0" lIns="0" bIns="0" rIns="0">
            <a:spAutoFit/>
          </a:bodyPr>
          <a:lstStyle/>
          <a:p>
            <a:pPr algn="just">
              <a:lnSpc>
                <a:spcPts val="3500"/>
              </a:lnSpc>
              <a:spcBef>
                <a:spcPct val="0"/>
              </a:spcBef>
            </a:pPr>
            <a:r>
              <a:rPr lang="en-US" sz="2500">
                <a:solidFill>
                  <a:srgbClr val="F1EEEA"/>
                </a:solidFill>
                <a:latin typeface="Inter"/>
                <a:ea typeface="Inter"/>
                <a:cs typeface="Inter"/>
                <a:sym typeface="Inter"/>
              </a:rPr>
              <a:t>For the batch data we donwloaded all historical information available on Simfin, while for the streamed data we used their API to call and collect the most recent data available.</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1EEEA"/>
        </a:solidFill>
      </p:bgPr>
    </p:bg>
    <p:spTree>
      <p:nvGrpSpPr>
        <p:cNvPr id="1" name=""/>
        <p:cNvGrpSpPr/>
        <p:nvPr/>
      </p:nvGrpSpPr>
      <p:grpSpPr>
        <a:xfrm>
          <a:off x="0" y="0"/>
          <a:ext cx="0" cy="0"/>
          <a:chOff x="0" y="0"/>
          <a:chExt cx="0" cy="0"/>
        </a:xfrm>
      </p:grpSpPr>
      <p:sp>
        <p:nvSpPr>
          <p:cNvPr name="Freeform 2" id="2"/>
          <p:cNvSpPr/>
          <p:nvPr/>
        </p:nvSpPr>
        <p:spPr>
          <a:xfrm flipH="false" flipV="false" rot="-273266">
            <a:off x="11081625" y="866268"/>
            <a:ext cx="5932050" cy="5349631"/>
          </a:xfrm>
          <a:custGeom>
            <a:avLst/>
            <a:gdLst/>
            <a:ahLst/>
            <a:cxnLst/>
            <a:rect r="r" b="b" t="t" l="l"/>
            <a:pathLst>
              <a:path h="5349631" w="5932050">
                <a:moveTo>
                  <a:pt x="0" y="0"/>
                </a:moveTo>
                <a:lnTo>
                  <a:pt x="5932050" y="0"/>
                </a:lnTo>
                <a:lnTo>
                  <a:pt x="5932050" y="5349631"/>
                </a:lnTo>
                <a:lnTo>
                  <a:pt x="0" y="534963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028700" y="971550"/>
            <a:ext cx="8291285" cy="1746250"/>
          </a:xfrm>
          <a:prstGeom prst="rect">
            <a:avLst/>
          </a:prstGeom>
        </p:spPr>
        <p:txBody>
          <a:bodyPr anchor="t" rtlCol="false" tIns="0" lIns="0" bIns="0" rIns="0">
            <a:spAutoFit/>
          </a:bodyPr>
          <a:lstStyle/>
          <a:p>
            <a:pPr algn="just">
              <a:lnSpc>
                <a:spcPts val="3500"/>
              </a:lnSpc>
              <a:spcBef>
                <a:spcPct val="0"/>
              </a:spcBef>
            </a:pPr>
            <a:r>
              <a:rPr lang="en-US" sz="2500">
                <a:solidFill>
                  <a:srgbClr val="171717"/>
                </a:solidFill>
                <a:latin typeface="Inter"/>
                <a:ea typeface="Inter"/>
                <a:cs typeface="Inter"/>
                <a:sym typeface="Inter"/>
              </a:rPr>
              <a:t>Web-App development was carried out using Streamlit, creating a multi-page environment to simplify and integrate all the functionalities devised by the team</a:t>
            </a:r>
          </a:p>
        </p:txBody>
      </p:sp>
      <p:sp>
        <p:nvSpPr>
          <p:cNvPr name="TextBox 4" id="4"/>
          <p:cNvSpPr txBox="true"/>
          <p:nvPr/>
        </p:nvSpPr>
        <p:spPr>
          <a:xfrm rot="0">
            <a:off x="1028700" y="3210680"/>
            <a:ext cx="7901871" cy="1308100"/>
          </a:xfrm>
          <a:prstGeom prst="rect">
            <a:avLst/>
          </a:prstGeom>
        </p:spPr>
        <p:txBody>
          <a:bodyPr anchor="t" rtlCol="false" tIns="0" lIns="0" bIns="0" rIns="0">
            <a:spAutoFit/>
          </a:bodyPr>
          <a:lstStyle/>
          <a:p>
            <a:pPr algn="just">
              <a:lnSpc>
                <a:spcPts val="3500"/>
              </a:lnSpc>
              <a:spcBef>
                <a:spcPct val="0"/>
              </a:spcBef>
            </a:pPr>
            <a:r>
              <a:rPr lang="en-US" sz="2500">
                <a:solidFill>
                  <a:srgbClr val="171717"/>
                </a:solidFill>
                <a:latin typeface="Inter"/>
                <a:ea typeface="Inter"/>
                <a:cs typeface="Inter"/>
                <a:sym typeface="Inter"/>
              </a:rPr>
              <a:t>We opted to deploy it to Streamlit Cloud on the URL https://financialtool-group3.streamlit.app/. This way we can serve customers around the globe 24/7.</a:t>
            </a:r>
          </a:p>
        </p:txBody>
      </p:sp>
      <p:sp>
        <p:nvSpPr>
          <p:cNvPr name="TextBox 5" id="5"/>
          <p:cNvSpPr txBox="true"/>
          <p:nvPr/>
        </p:nvSpPr>
        <p:spPr>
          <a:xfrm rot="0">
            <a:off x="5174342" y="6597556"/>
            <a:ext cx="12084958" cy="3243346"/>
          </a:xfrm>
          <a:prstGeom prst="rect">
            <a:avLst/>
          </a:prstGeom>
        </p:spPr>
        <p:txBody>
          <a:bodyPr anchor="t" rtlCol="false" tIns="0" lIns="0" bIns="0" rIns="0">
            <a:spAutoFit/>
          </a:bodyPr>
          <a:lstStyle/>
          <a:p>
            <a:pPr algn="r" marL="0" indent="0" lvl="0">
              <a:lnSpc>
                <a:spcPts val="12399"/>
              </a:lnSpc>
            </a:pPr>
            <a:r>
              <a:rPr lang="en-US" b="true" sz="13052" spc="-848">
                <a:solidFill>
                  <a:srgbClr val="171717"/>
                </a:solidFill>
                <a:latin typeface="Garet Bold"/>
                <a:ea typeface="Garet Bold"/>
                <a:cs typeface="Garet Bold"/>
                <a:sym typeface="Garet Bold"/>
              </a:rPr>
              <a:t>Deployment of the application</a:t>
            </a:r>
          </a:p>
        </p:txBody>
      </p:sp>
      <p:sp>
        <p:nvSpPr>
          <p:cNvPr name="Freeform 6" id="6"/>
          <p:cNvSpPr/>
          <p:nvPr/>
        </p:nvSpPr>
        <p:spPr>
          <a:xfrm flipH="false" flipV="false" rot="450015">
            <a:off x="1011994" y="5656404"/>
            <a:ext cx="5566448" cy="5586764"/>
          </a:xfrm>
          <a:custGeom>
            <a:avLst/>
            <a:gdLst/>
            <a:ahLst/>
            <a:cxnLst/>
            <a:rect r="r" b="b" t="t" l="l"/>
            <a:pathLst>
              <a:path h="5586764" w="5566448">
                <a:moveTo>
                  <a:pt x="0" y="0"/>
                </a:moveTo>
                <a:lnTo>
                  <a:pt x="5566448" y="0"/>
                </a:lnTo>
                <a:lnTo>
                  <a:pt x="5566448" y="5586764"/>
                </a:lnTo>
                <a:lnTo>
                  <a:pt x="0" y="558676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171717"/>
        </a:solidFill>
      </p:bgPr>
    </p:bg>
    <p:spTree>
      <p:nvGrpSpPr>
        <p:cNvPr id="1" name=""/>
        <p:cNvGrpSpPr/>
        <p:nvPr/>
      </p:nvGrpSpPr>
      <p:grpSpPr>
        <a:xfrm>
          <a:off x="0" y="0"/>
          <a:ext cx="0" cy="0"/>
          <a:chOff x="0" y="0"/>
          <a:chExt cx="0" cy="0"/>
        </a:xfrm>
      </p:grpSpPr>
      <p:pic>
        <p:nvPicPr>
          <p:cNvPr name="Picture 2" id="2">
            <a:hlinkClick action="ppaction://media"/>
          </p:cNvPr>
          <p:cNvPicPr>
            <a:picLocks noChangeAspect="true"/>
          </p:cNvPicPr>
          <p:nvPr>
            <a:videoFile r:link="rId3"/>
            <p:extLst>
              <p:ext uri="{DAA4B4D4-6D71-4841-9C94-3DE7FCFB9230}">
                <p14:media xmlns:p14="http://schemas.microsoft.com/office/powerpoint/2010/main" r:embed="rId4"/>
              </p:ext>
            </p:extLst>
          </p:nvPr>
        </p:nvPicPr>
        <p:blipFill>
          <a:blip r:embed="rId2"/>
          <a:srcRect l="0" t="0" r="0" b="0"/>
          <a:stretch>
            <a:fillRect/>
          </a:stretch>
        </p:blipFill>
        <p:spPr>
          <a:xfrm flipH="false" flipV="false" rot="0">
            <a:off x="0" y="1028700"/>
            <a:ext cx="18288000" cy="8434436"/>
          </a:xfrm>
          <a:prstGeom prst="rect">
            <a:avLst/>
          </a:prstGeom>
        </p:spPr>
      </p:pic>
    </p:spTree>
  </p:cSld>
  <p:clrMapOvr>
    <a:masterClrMapping/>
  </p:clrMapOvr>
  <p:timing>
    <p:tnLst>
      <p:par>
        <p:cTn dur="indefinite" restart="never" nodeType="tmRoot">
          <p:childTnLst>
            <p:video>
              <p:cMediaNode vol="100000">
                <p:cTn fill="hold" display="false">
                  <p:stCondLst>
                    <p:cond delay="indefinite"/>
                  </p:stCondLst>
                </p:cTn>
                <p:tgtEl>
                  <p:spTgt spid="2"/>
                </p:tgtEl>
              </p:cMediaNode>
            </p:video>
          </p:childTnLst>
        </p:cTn>
      </p:par>
    </p:tnLst>
  </p:timing>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171717"/>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6694376"/>
            <a:ext cx="6067399" cy="4114800"/>
          </a:xfrm>
          <a:custGeom>
            <a:avLst/>
            <a:gdLst/>
            <a:ahLst/>
            <a:cxnLst/>
            <a:rect r="r" b="b" t="t" l="l"/>
            <a:pathLst>
              <a:path h="4114800" w="6067399">
                <a:moveTo>
                  <a:pt x="0" y="0"/>
                </a:moveTo>
                <a:lnTo>
                  <a:pt x="6067399" y="0"/>
                </a:lnTo>
                <a:lnTo>
                  <a:pt x="6067399"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8146295" y="6316365"/>
            <a:ext cx="7128037" cy="5883870"/>
          </a:xfrm>
          <a:custGeom>
            <a:avLst/>
            <a:gdLst/>
            <a:ahLst/>
            <a:cxnLst/>
            <a:rect r="r" b="b" t="t" l="l"/>
            <a:pathLst>
              <a:path h="5883870" w="7128037">
                <a:moveTo>
                  <a:pt x="0" y="0"/>
                </a:moveTo>
                <a:lnTo>
                  <a:pt x="7128037" y="0"/>
                </a:lnTo>
                <a:lnTo>
                  <a:pt x="7128037" y="5883870"/>
                </a:lnTo>
                <a:lnTo>
                  <a:pt x="0" y="588387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true" flipV="false" rot="-496083">
            <a:off x="15020556" y="1137741"/>
            <a:ext cx="6073623" cy="6095789"/>
          </a:xfrm>
          <a:custGeom>
            <a:avLst/>
            <a:gdLst/>
            <a:ahLst/>
            <a:cxnLst/>
            <a:rect r="r" b="b" t="t" l="l"/>
            <a:pathLst>
              <a:path h="6095789" w="6073623">
                <a:moveTo>
                  <a:pt x="6073623" y="0"/>
                </a:moveTo>
                <a:lnTo>
                  <a:pt x="0" y="0"/>
                </a:lnTo>
                <a:lnTo>
                  <a:pt x="0" y="6095790"/>
                </a:lnTo>
                <a:lnTo>
                  <a:pt x="6073623" y="6095790"/>
                </a:lnTo>
                <a:lnTo>
                  <a:pt x="6073623"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5" id="5"/>
          <p:cNvSpPr txBox="true"/>
          <p:nvPr/>
        </p:nvSpPr>
        <p:spPr>
          <a:xfrm rot="0">
            <a:off x="1028700" y="1856740"/>
            <a:ext cx="9730505" cy="1671721"/>
          </a:xfrm>
          <a:prstGeom prst="rect">
            <a:avLst/>
          </a:prstGeom>
        </p:spPr>
        <p:txBody>
          <a:bodyPr anchor="t" rtlCol="false" tIns="0" lIns="0" bIns="0" rIns="0">
            <a:spAutoFit/>
          </a:bodyPr>
          <a:lstStyle/>
          <a:p>
            <a:pPr algn="l" marL="0" indent="0" lvl="0">
              <a:lnSpc>
                <a:spcPts val="12399"/>
              </a:lnSpc>
              <a:spcBef>
                <a:spcPct val="0"/>
              </a:spcBef>
            </a:pPr>
            <a:r>
              <a:rPr lang="en-US" b="true" sz="13052" spc="-848">
                <a:solidFill>
                  <a:srgbClr val="F1EEEA"/>
                </a:solidFill>
                <a:latin typeface="Garet Bold"/>
                <a:ea typeface="Garet Bold"/>
                <a:cs typeface="Garet Bold"/>
                <a:sym typeface="Garet Bold"/>
              </a:rPr>
              <a:t>Conclusions</a:t>
            </a:r>
          </a:p>
        </p:txBody>
      </p:sp>
      <p:sp>
        <p:nvSpPr>
          <p:cNvPr name="TextBox 6" id="6"/>
          <p:cNvSpPr txBox="true"/>
          <p:nvPr/>
        </p:nvSpPr>
        <p:spPr>
          <a:xfrm rot="0">
            <a:off x="1028700" y="3639181"/>
            <a:ext cx="6991996" cy="1308100"/>
          </a:xfrm>
          <a:prstGeom prst="rect">
            <a:avLst/>
          </a:prstGeom>
        </p:spPr>
        <p:txBody>
          <a:bodyPr anchor="t" rtlCol="false" tIns="0" lIns="0" bIns="0" rIns="0">
            <a:spAutoFit/>
          </a:bodyPr>
          <a:lstStyle/>
          <a:p>
            <a:pPr algn="just">
              <a:lnSpc>
                <a:spcPts val="3500"/>
              </a:lnSpc>
              <a:spcBef>
                <a:spcPct val="0"/>
              </a:spcBef>
            </a:pPr>
            <a:r>
              <a:rPr lang="en-US" sz="2500">
                <a:solidFill>
                  <a:srgbClr val="F1EEEA"/>
                </a:solidFill>
                <a:latin typeface="Inter"/>
                <a:ea typeface="Inter"/>
                <a:cs typeface="Inter"/>
                <a:sym typeface="Inter"/>
              </a:rPr>
              <a:t>Predicting stocks’ behavior is extremely diffcult, especially considering all the qualitative information that goes into it.</a:t>
            </a:r>
          </a:p>
        </p:txBody>
      </p:sp>
      <p:sp>
        <p:nvSpPr>
          <p:cNvPr name="TextBox 7" id="7"/>
          <p:cNvSpPr txBox="true"/>
          <p:nvPr/>
        </p:nvSpPr>
        <p:spPr>
          <a:xfrm rot="0">
            <a:off x="8520730" y="3639181"/>
            <a:ext cx="6991996" cy="1308100"/>
          </a:xfrm>
          <a:prstGeom prst="rect">
            <a:avLst/>
          </a:prstGeom>
        </p:spPr>
        <p:txBody>
          <a:bodyPr anchor="t" rtlCol="false" tIns="0" lIns="0" bIns="0" rIns="0">
            <a:spAutoFit/>
          </a:bodyPr>
          <a:lstStyle/>
          <a:p>
            <a:pPr algn="just">
              <a:lnSpc>
                <a:spcPts val="3500"/>
              </a:lnSpc>
              <a:spcBef>
                <a:spcPct val="0"/>
              </a:spcBef>
            </a:pPr>
            <a:r>
              <a:rPr lang="en-US" sz="2500">
                <a:solidFill>
                  <a:srgbClr val="F1EEEA"/>
                </a:solidFill>
                <a:latin typeface="Inter"/>
                <a:ea typeface="Inter"/>
                <a:cs typeface="Inter"/>
                <a:sym typeface="Inter"/>
              </a:rPr>
              <a:t>Streamlit and Python offer a free, easy to use and scalable solution to web deployment, opening up endless opportunities on projects.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DAGipRAMr14</dc:identifier>
  <dcterms:modified xsi:type="dcterms:W3CDTF">2011-08-01T06:04:30Z</dcterms:modified>
  <cp:revision>1</cp:revision>
  <dc:title>Building a</dc:title>
</cp:coreProperties>
</file>